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C54B-7BBE-472D-B5AE-61B7857B5651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B6F-F1E1-4A34-AB09-78E4EE6A18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56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C54B-7BBE-472D-B5AE-61B7857B5651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B6F-F1E1-4A34-AB09-78E4EE6A18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70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C54B-7BBE-472D-B5AE-61B7857B5651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B6F-F1E1-4A34-AB09-78E4EE6A18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1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C54B-7BBE-472D-B5AE-61B7857B5651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B6F-F1E1-4A34-AB09-78E4EE6A18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35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C54B-7BBE-472D-B5AE-61B7857B5651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B6F-F1E1-4A34-AB09-78E4EE6A18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05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C54B-7BBE-472D-B5AE-61B7857B5651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B6F-F1E1-4A34-AB09-78E4EE6A18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18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C54B-7BBE-472D-B5AE-61B7857B5651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B6F-F1E1-4A34-AB09-78E4EE6A18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41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C54B-7BBE-472D-B5AE-61B7857B5651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B6F-F1E1-4A34-AB09-78E4EE6A18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28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C54B-7BBE-472D-B5AE-61B7857B5651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B6F-F1E1-4A34-AB09-78E4EE6A18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23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C54B-7BBE-472D-B5AE-61B7857B5651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B6F-F1E1-4A34-AB09-78E4EE6A18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68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C54B-7BBE-472D-B5AE-61B7857B5651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B6F-F1E1-4A34-AB09-78E4EE6A18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43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2C54B-7BBE-472D-B5AE-61B7857B5651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43B6F-F1E1-4A34-AB09-78E4EE6A18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38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3502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qualification CNU en section 05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548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Objectif: Vous devez montrer que vous êtes capable d’une part d’enseigner </a:t>
            </a:r>
            <a:r>
              <a:rPr lang="fr-FR" dirty="0"/>
              <a:t>l’économie et </a:t>
            </a:r>
            <a:r>
              <a:rPr lang="fr-FR" dirty="0" smtClean="0"/>
              <a:t>d’autre part, que vous pouvez mener </a:t>
            </a:r>
            <a:r>
              <a:rPr lang="fr-FR" dirty="0"/>
              <a:t>une activité de recherche dont les résultats sont </a:t>
            </a:r>
            <a:r>
              <a:rPr lang="fr-FR" dirty="0" smtClean="0"/>
              <a:t>diffusés.</a:t>
            </a:r>
          </a:p>
          <a:p>
            <a:pPr algn="just"/>
            <a:r>
              <a:rPr lang="fr-FR" dirty="0" smtClean="0"/>
              <a:t>Vous devez donc établir :</a:t>
            </a:r>
          </a:p>
          <a:p>
            <a:pPr lvl="1" algn="just"/>
            <a:r>
              <a:rPr lang="fr-FR" dirty="0" smtClean="0"/>
              <a:t>La liste des enseignements réalisés</a:t>
            </a:r>
          </a:p>
          <a:p>
            <a:pPr lvl="1" algn="just"/>
            <a:r>
              <a:rPr lang="fr-FR" dirty="0" smtClean="0"/>
              <a:t>La liste des publications dans les revues HCERES</a:t>
            </a:r>
          </a:p>
          <a:p>
            <a:pPr lvl="1" algn="just"/>
            <a:r>
              <a:rPr lang="fr-FR" dirty="0" smtClean="0"/>
              <a:t>Les </a:t>
            </a:r>
            <a:r>
              <a:rPr lang="fr-FR" dirty="0"/>
              <a:t>activités de communication scientifique </a:t>
            </a:r>
            <a:r>
              <a:rPr lang="fr-FR" dirty="0" smtClean="0"/>
              <a:t>auxquelles vous avez participées(communications </a:t>
            </a:r>
            <a:r>
              <a:rPr lang="fr-FR" dirty="0"/>
              <a:t>à colloques et conférences</a:t>
            </a:r>
            <a:r>
              <a:rPr lang="fr-FR" dirty="0" smtClean="0"/>
              <a:t>).</a:t>
            </a:r>
            <a:endParaRPr lang="fr-FR" sz="2000" dirty="0"/>
          </a:p>
          <a:p>
            <a:pPr lvl="1" algn="just"/>
            <a:endParaRPr lang="fr-FR" dirty="0" smtClean="0"/>
          </a:p>
          <a:p>
            <a:pPr lvl="1"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180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Essayez d’être le plus précis possible et de façon générale, c’est toujours mieux d’apporter des preuves de ce que vous avancez. </a:t>
            </a:r>
          </a:p>
          <a:p>
            <a:pPr lvl="1" algn="just"/>
            <a:r>
              <a:rPr lang="fr-FR" dirty="0" smtClean="0"/>
              <a:t>Pour vos enseignements, demandez une attestation au service de scolarité</a:t>
            </a:r>
          </a:p>
          <a:p>
            <a:pPr lvl="1" algn="just"/>
            <a:r>
              <a:rPr lang="fr-FR" dirty="0" smtClean="0"/>
              <a:t>Pour les publications, identifiez bien le statut de votre </a:t>
            </a:r>
            <a:r>
              <a:rPr lang="fr-FR" dirty="0" err="1" smtClean="0"/>
              <a:t>publi</a:t>
            </a:r>
            <a:r>
              <a:rPr lang="fr-FR" dirty="0" smtClean="0"/>
              <a:t> (en soumission, R&amp;R, révision majeure/mineure ). Joignez vos rapports (surtout s’ils sont favorables!)</a:t>
            </a:r>
          </a:p>
          <a:p>
            <a:pPr lvl="1" algn="just"/>
            <a:r>
              <a:rPr lang="fr-FR" dirty="0" smtClean="0"/>
              <a:t>Pour les conférences : pensez à les ordonner, et mettre en avant les plus importantes dans votre domaine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658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dirty="0" smtClean="0"/>
              <a:t>Depuis la session 2020, pour les publications co-écrites (et notamment avec votre directeur de thèse), vous devez faire clairement apparaître les contributions originales </a:t>
            </a:r>
            <a:r>
              <a:rPr lang="fr-FR" dirty="0"/>
              <a:t>et </a:t>
            </a:r>
            <a:r>
              <a:rPr lang="fr-FR" dirty="0" smtClean="0"/>
              <a:t>personnelles. Soit vous l’indiquez dans la thèse, soit vous le précisez sur un document séparé transmis avec votre thèse sous Galaxie. </a:t>
            </a:r>
            <a:endParaRPr lang="fr-FR" dirty="0"/>
          </a:p>
          <a:p>
            <a:pPr lvl="0" algn="just"/>
            <a:r>
              <a:rPr lang="fr-FR" dirty="0"/>
              <a:t>Il est préférable d’éviter d’avoir comme co-auteurs des membres du jury ;</a:t>
            </a:r>
          </a:p>
          <a:p>
            <a:pPr algn="just"/>
            <a:r>
              <a:rPr lang="fr-FR" dirty="0"/>
              <a:t>Une contribution originale écrite en tant que seul auteur par le candidat à la qualification est fortement recommandée : cela peut être un des chapitres composant la thèse (en plus de l’introduction et la conclusion générales) </a:t>
            </a:r>
            <a:r>
              <a:rPr lang="fr-FR" dirty="0" smtClean="0"/>
              <a:t>ou </a:t>
            </a:r>
            <a:r>
              <a:rPr lang="fr-FR" dirty="0"/>
              <a:t>un article hors thèse (publié ou non, à déposer sur Galaxie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798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935968"/>
            <a:ext cx="10515600" cy="2367552"/>
          </a:xfrm>
        </p:spPr>
        <p:txBody>
          <a:bodyPr/>
          <a:lstStyle/>
          <a:p>
            <a:r>
              <a:rPr lang="fr-FR" dirty="0" smtClean="0"/>
              <a:t>Surtout, soignez l’écriture et la présentation de votre CV!!</a:t>
            </a:r>
          </a:p>
          <a:p>
            <a:pPr lvl="1"/>
            <a:r>
              <a:rPr lang="fr-FR" dirty="0" smtClean="0"/>
              <a:t>Faites-vous relire</a:t>
            </a:r>
          </a:p>
          <a:p>
            <a:pPr lvl="1"/>
            <a:r>
              <a:rPr lang="fr-FR" dirty="0" smtClean="0"/>
              <a:t>Soyez synthétiques et clairs</a:t>
            </a:r>
          </a:p>
          <a:p>
            <a:r>
              <a:rPr lang="fr-FR" dirty="0" smtClean="0"/>
              <a:t>Pensez que vos lecteurs ont beaucoup de dossiers à évaluer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658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923037"/>
              </p:ext>
            </p:extLst>
          </p:nvPr>
        </p:nvGraphicFramePr>
        <p:xfrm>
          <a:off x="1896035" y="2633551"/>
          <a:ext cx="8538881" cy="3045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8713">
                  <a:extLst>
                    <a:ext uri="{9D8B030D-6E8A-4147-A177-3AD203B41FA5}">
                      <a16:colId xmlns:a16="http://schemas.microsoft.com/office/drawing/2014/main" val="178057793"/>
                    </a:ext>
                  </a:extLst>
                </a:gridCol>
                <a:gridCol w="673976">
                  <a:extLst>
                    <a:ext uri="{9D8B030D-6E8A-4147-A177-3AD203B41FA5}">
                      <a16:colId xmlns:a16="http://schemas.microsoft.com/office/drawing/2014/main" val="143063933"/>
                    </a:ext>
                  </a:extLst>
                </a:gridCol>
                <a:gridCol w="562969">
                  <a:extLst>
                    <a:ext uri="{9D8B030D-6E8A-4147-A177-3AD203B41FA5}">
                      <a16:colId xmlns:a16="http://schemas.microsoft.com/office/drawing/2014/main" val="607010402"/>
                    </a:ext>
                  </a:extLst>
                </a:gridCol>
                <a:gridCol w="731066">
                  <a:extLst>
                    <a:ext uri="{9D8B030D-6E8A-4147-A177-3AD203B41FA5}">
                      <a16:colId xmlns:a16="http://schemas.microsoft.com/office/drawing/2014/main" val="1559239993"/>
                    </a:ext>
                  </a:extLst>
                </a:gridCol>
                <a:gridCol w="731066">
                  <a:extLst>
                    <a:ext uri="{9D8B030D-6E8A-4147-A177-3AD203B41FA5}">
                      <a16:colId xmlns:a16="http://schemas.microsoft.com/office/drawing/2014/main" val="1121128840"/>
                    </a:ext>
                  </a:extLst>
                </a:gridCol>
                <a:gridCol w="731066">
                  <a:extLst>
                    <a:ext uri="{9D8B030D-6E8A-4147-A177-3AD203B41FA5}">
                      <a16:colId xmlns:a16="http://schemas.microsoft.com/office/drawing/2014/main" val="3018260047"/>
                    </a:ext>
                  </a:extLst>
                </a:gridCol>
                <a:gridCol w="503500">
                  <a:extLst>
                    <a:ext uri="{9D8B030D-6E8A-4147-A177-3AD203B41FA5}">
                      <a16:colId xmlns:a16="http://schemas.microsoft.com/office/drawing/2014/main" val="417866997"/>
                    </a:ext>
                  </a:extLst>
                </a:gridCol>
                <a:gridCol w="562175">
                  <a:extLst>
                    <a:ext uri="{9D8B030D-6E8A-4147-A177-3AD203B41FA5}">
                      <a16:colId xmlns:a16="http://schemas.microsoft.com/office/drawing/2014/main" val="1465231296"/>
                    </a:ext>
                  </a:extLst>
                </a:gridCol>
                <a:gridCol w="562175">
                  <a:extLst>
                    <a:ext uri="{9D8B030D-6E8A-4147-A177-3AD203B41FA5}">
                      <a16:colId xmlns:a16="http://schemas.microsoft.com/office/drawing/2014/main" val="1267248712"/>
                    </a:ext>
                  </a:extLst>
                </a:gridCol>
                <a:gridCol w="562175">
                  <a:extLst>
                    <a:ext uri="{9D8B030D-6E8A-4147-A177-3AD203B41FA5}">
                      <a16:colId xmlns:a16="http://schemas.microsoft.com/office/drawing/2014/main" val="1414466923"/>
                    </a:ext>
                  </a:extLst>
                </a:gridCol>
              </a:tblGrid>
              <a:tr h="3197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2012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2013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2014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2015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2016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2017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2018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2019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2020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extLst>
                  <a:ext uri="{0D108BD9-81ED-4DB2-BD59-A6C34878D82A}">
                    <a16:rowId xmlns:a16="http://schemas.microsoft.com/office/drawing/2014/main" val="1587864224"/>
                  </a:ext>
                </a:extLst>
              </a:tr>
              <a:tr h="3197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extLst>
                  <a:ext uri="{0D108BD9-81ED-4DB2-BD59-A6C34878D82A}">
                    <a16:rowId xmlns:a16="http://schemas.microsoft.com/office/drawing/2014/main" val="4129921282"/>
                  </a:ext>
                </a:extLst>
              </a:tr>
              <a:tr h="3197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Nombre de </a:t>
                      </a:r>
                      <a:r>
                        <a:rPr lang="fr-FR" sz="1600" dirty="0" err="1">
                          <a:effectLst/>
                        </a:rPr>
                        <a:t>candidat.e.s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375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388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380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375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369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367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344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339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299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4408260"/>
                  </a:ext>
                </a:extLst>
              </a:tr>
              <a:tr h="3459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Nombre de dossiers traités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313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295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321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311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302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303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297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290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67957208"/>
                  </a:ext>
                </a:extLst>
              </a:tr>
              <a:tr h="4989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Nombre de </a:t>
                      </a:r>
                      <a:r>
                        <a:rPr lang="fr-FR" sz="1600" dirty="0" err="1">
                          <a:effectLst/>
                        </a:rPr>
                        <a:t>qualifié.e.s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190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166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185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178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180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184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152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143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135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76725723"/>
                  </a:ext>
                </a:extLst>
              </a:tr>
              <a:tr h="6207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Qualifié.e.s  en % du nombre de candidat.e.s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51%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43%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49%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47%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49%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50%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44%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42%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45 %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59151602"/>
                  </a:ext>
                </a:extLst>
              </a:tr>
              <a:tr h="6207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</a:rPr>
                        <a:t>Qualifié.e.s</a:t>
                      </a:r>
                      <a:r>
                        <a:rPr lang="fr-FR" sz="1600" dirty="0">
                          <a:effectLst/>
                        </a:rPr>
                        <a:t> en % du nombre de dossiers traités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61%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56%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58%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57%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60%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61%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51%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49%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380487328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41855" y="2220285"/>
            <a:ext cx="56848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résultats des sessions précédentes ont été les suivants:</a:t>
            </a:r>
            <a:endParaRPr kumimoji="0" lang="fr-FR" alt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702859" y="5620867"/>
            <a:ext cx="5002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Source: CNU et site de QR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237129" y="6131859"/>
            <a:ext cx="875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une quarantaine de postes de MCF (45 en 2019, 43 en 2020)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8771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440</Words>
  <Application>Microsoft Office PowerPoint</Application>
  <PresentationFormat>Grand écran</PresentationFormat>
  <Paragraphs>90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Thème Office</vt:lpstr>
      <vt:lpstr>La qualification CNU en section 05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qualification MCF en section 05</dc:title>
  <dc:creator>maisonnh</dc:creator>
  <cp:lastModifiedBy>maisonnh</cp:lastModifiedBy>
  <cp:revision>10</cp:revision>
  <dcterms:created xsi:type="dcterms:W3CDTF">2020-11-07T18:42:13Z</dcterms:created>
  <dcterms:modified xsi:type="dcterms:W3CDTF">2020-11-08T20:12:31Z</dcterms:modified>
</cp:coreProperties>
</file>